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  <p:embeddedFont>
      <p:font typeface="Helvetica Neue Light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7" roundtripDataSignature="AMtx7mgqoK+ayS+tUAI14PRmfZI30QsZ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4E11DE-3B54-4E28-B66A-706DA8C529BC}">
  <a:tblStyle styleId="{BC4E11DE-3B54-4E28-B66A-706DA8C529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2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4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3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customschemas.google.com/relationships/presentationmetadata" Target="metadata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3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2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5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4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6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e89e8250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ce89e8250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e89e8250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ce89e825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e89e825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ce89e825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e89e825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ce89e825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e89e8250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ce89e8250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e89e8250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ce89e8250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e89e8250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ce89e8250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e89e82504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ce89e8250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e89e8250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ce89e8250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e89e82504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ce89e82504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e89e8250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ce89e825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e89e8250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ce89e8250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e89e8250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ce89e8250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e89e8250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ce89e8250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e89e8250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ce89e8250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e89e8250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ce89e8250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e89e8250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ce89e8250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e89e8250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ce89e8250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e89e8250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ce89e8250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e89e82504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ce89e8250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e89e8250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ce89e8250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89e8250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ce89e8250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c24f93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9c24f93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c24f93b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9c24f93b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e89e82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ce89e82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e89e825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ce89e825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e89e825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ce89e825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0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0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0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0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0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0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0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0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0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0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0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0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0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8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3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4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5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7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7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7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7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8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9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9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6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4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64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64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5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4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4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1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hyperlink" Target="https://www.sqltutorial.org/sql-cheat-she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hyperlink" Target="http://www.google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hyperlink" Target="https://www.w3resource.com/slides/mysql-string-functions.ph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Relational databases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89e82504_0_21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Basic SQL functions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34" name="Google Shape;334;gce89e8250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00" y="1353982"/>
            <a:ext cx="7811703" cy="327001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ce89e82504_0_21"/>
          <p:cNvSpPr txBox="1"/>
          <p:nvPr/>
        </p:nvSpPr>
        <p:spPr>
          <a:xfrm>
            <a:off x="846225" y="4641050"/>
            <a:ext cx="77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SQL cheatsheet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89e82504_0_2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SQL query components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41" name="Google Shape;341;gce89e8250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938" y="1553850"/>
            <a:ext cx="6570365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e89e82504_0_3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+, - , *, /, %,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ce89e82504_0_35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Those operators can be used within the SELECT statement: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*,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amount - payments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balance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loan_id, account_id, duration, status, (amount - payments)/1000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‘Balance in thousands’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duration%2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10%3;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ce89e82504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e89e82504_0_4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AND, OR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ce89e82504_0_41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use logical operators in a </a:t>
            </a:r>
            <a:r>
              <a:rPr b="1" i="0" lang="en" sz="16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clausule: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&lt; 200000;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ce89e82504_0_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e89e82504_0_47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COMPARISON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&lt;, &gt;, &gt;=, &lt;=, &lt;&gt;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ce89e82504_0_47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use logical operators in a </a:t>
            </a:r>
            <a:r>
              <a:rPr b="1" i="0" lang="en" sz="16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clausule: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&lt;&gt;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&lt;=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(‘Benesov’,’Beroun’)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75000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ce89e82504_0_4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e89e82504_0_4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ce89e82504_0_4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ce89e82504_0_4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get the unique values from a columns as “unique()” function from Pandas.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DISTINCT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A3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bank.district;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e89e82504_0_4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ce89e82504_0_4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ce89e82504_0_43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check for multiple values in a “list”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district_id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(1,2,3,4,5);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89e82504_0_49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AGGREGATION?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gce89e82504_0_49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gce89e82504_0_49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process of computing something for a given column (ie)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gender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Age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e89e82504_0_50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AGGREGATION FUNCTIONS AVAILABLE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gce89e82504_0_50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gce89e82504_0_50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functions available are: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avg()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e89e82504_0_50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AGGREGATING VALUES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gce89e82504_0_50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gce89e82504_0_50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aggregated values by group the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function(column)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db.table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column;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Average, status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Querying: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Visualization: (tableau)?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for different purposes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e89e82504_0_5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gce89e82504_0_53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gce89e82504_0_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e89e82504_0_59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OUTPUT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ce89e82504_0_59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gce89e82504_0_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e89e82504_0_189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NUMERIC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COUNT(), MIN(), MAX(), AGV(), FLOOR(), CEILING()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ce89e82504_0_189"/>
          <p:cNvSpPr txBox="1"/>
          <p:nvPr/>
        </p:nvSpPr>
        <p:spPr>
          <a:xfrm>
            <a:off x="632525" y="1489475"/>
            <a:ext cx="74772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usage of those functions is within SELECT or WHERE: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max(amount)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max,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min(amount)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min FROM bank.order;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floor(avg(amount))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ceiling(avg(amount))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other numeric functions as: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acos(), asin(), power(), log(),....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ce89e82504_0_1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e89e82504_0_19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LENGTH(), CONCAT(), FORMAT(), LOWER(), UPPER(),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gce89e82504_0_195"/>
          <p:cNvSpPr txBox="1"/>
          <p:nvPr/>
        </p:nvSpPr>
        <p:spPr>
          <a:xfrm>
            <a:off x="585600" y="1671650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 usage examples: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LENGTH(k_symbol)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‘symbol_length’ FROM bank.order;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CONCAT(order_id, account_id)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‘concat’ FROM bank.order;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FORMAT(amount, 2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FROM bank.loan;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LOWER(A2), UPPER(A3)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bank.district;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2), A3, LTRIM(A3)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bank.card;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gce89e82504_0_1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e89e82504_0_20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LEFT(), XTRIM() SUBSTRING_INDEX()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gce89e82504_0_201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LEFT(col,n), returns the first “n” characters from a string from left: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A3, FROM bank.card;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XTRIM(col), where “X” can be “L”, “R”, “” remove any blank spaces from a string (starting from left, right,...)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LTRIM(A3)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FROM bank.card;</a:t>
            </a:r>
            <a:b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ce89e82504_0_20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e89e82504_0_207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SUBSTRING(), SUBSTRING_INDEX()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gce89e82504_0_207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SUBSTRING(string, n, m) returns the “m” firsts characters from a string starting from the “n-th” position.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SUBSTRING(‘Hello world’,7,1)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‘w’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SUBSTRING_INDEX(string, delimiter, times)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SUBSTRING_INDEX(“</a:t>
            </a:r>
            <a:r>
              <a:rPr b="1" i="0" lang="en" sz="1600" u="sng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www.google.com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”, “.”, 2)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“www.google”</a:t>
            </a:r>
            <a:b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gce89e82504_0_20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e89e82504_0_27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gce89e82504_0_2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gce89e82504_0_278"/>
          <p:cNvSpPr txBox="1"/>
          <p:nvPr/>
        </p:nvSpPr>
        <p:spPr>
          <a:xfrm>
            <a:off x="707225" y="1521625"/>
            <a:ext cx="77580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allows to search for column values which have a “pattern” called “mask”.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two “wildcards”: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% -&gt; zero, one or multiples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_ -&gt; single character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A3 LIKE ‘north%’;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A3 LIKE ‘north_M%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e89e82504_0_2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REGEXP (ReGularExpressions)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gce89e82504_0_2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gce89e82504_0_28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term encapsulates a whole set of wildcards in order to look for patterns in strings.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way to look for regular expressions is typing “regexp” and pattern you are looking for. Some “regex” popular patterns are: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‘^’ -&gt; beginning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‘$’ -&gt; end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‘|’ -&gt; OR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'^B';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'ov$';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distinct k_symbol FROM bank.order WHERE k_symbol regexp ‘ip|is’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e89e82504_0_21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STRING FUNCTIONS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gce89e82504_0_213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string functions can be found at: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https://www.w3resource.com/slides/mysql-string-functions.php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gce89e82504_0_2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e89e82504_0_34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WHERE CLAUSE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gce89e82504_0_3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gce89e82504_0_34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you know, this clause has to be used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before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aggregation with GROUP BY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4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280" name="Google Shape;280;p4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" name="Google Shape;281;p4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2" name="Google Shape;282;p4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283" name="Google Shape;283;p4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" name="Google Shape;284;p4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285" name="Google Shape;2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e89e82504_0_35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gce89e82504_0_3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gce89e82504_0_35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e89e82504_0_361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gce89e82504_0_3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ce89e82504_0_36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(payments),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Avg_Balance, status, duration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status, duration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endParaRPr b="0" i="0" sz="12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duration, status;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4" name="Google Shape;294;p5"/>
          <p:cNvGrpSpPr/>
          <p:nvPr/>
        </p:nvGrpSpPr>
        <p:grpSpPr>
          <a:xfrm>
            <a:off x="585600" y="1061800"/>
            <a:ext cx="7872300" cy="1674075"/>
            <a:chOff x="585600" y="1061800"/>
            <a:chExt cx="7872300" cy="1674075"/>
          </a:xfrm>
        </p:grpSpPr>
        <p:sp>
          <p:nvSpPr>
            <p:cNvPr id="295" name="Google Shape;295;p5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several related tables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Fixed scheme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6" name="Google Shape;296;p5"/>
            <p:cNvSpPr txBox="1"/>
            <p:nvPr/>
          </p:nvSpPr>
          <p:spPr>
            <a:xfrm>
              <a:off x="585600" y="10618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b="0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b="1" i="0" lang="en" sz="23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7" name="Google Shape;297;p5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a single table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fixed scheme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c24f93b22_0_0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00">
                <a:solidFill>
                  <a:srgbClr val="2DC5FA"/>
                </a:solidFill>
              </a:rPr>
              <a:t>Example of relational database</a:t>
            </a:r>
            <a:endParaRPr sz="4300">
              <a:solidFill>
                <a:srgbClr val="2DC5FA"/>
              </a:solidFill>
            </a:endParaRPr>
          </a:p>
        </p:txBody>
      </p:sp>
      <p:graphicFrame>
        <p:nvGraphicFramePr>
          <p:cNvPr id="303" name="Google Shape;303;g9c24f93b22_0_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{BC4E11DE-3B54-4E28-B66A-706DA8C529BC}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Speciality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05/10/2020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Joseph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Traumatology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23/09/2015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Katia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Ophthalmology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09/06/2016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George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Pediatrics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17/08/2018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Linda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Cardiology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c24f93b22_0_6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800">
                <a:solidFill>
                  <a:srgbClr val="2DC5FA"/>
                </a:solidFill>
              </a:rPr>
              <a:t>Example of non relational database</a:t>
            </a:r>
            <a:endParaRPr b="1" sz="3800">
              <a:solidFill>
                <a:srgbClr val="2DC5FA"/>
              </a:solidFill>
            </a:endParaRPr>
          </a:p>
        </p:txBody>
      </p:sp>
      <p:sp>
        <p:nvSpPr>
          <p:cNvPr id="309" name="Google Shape;309;g9c24f93b22_0_6"/>
          <p:cNvSpPr txBox="1"/>
          <p:nvPr/>
        </p:nvSpPr>
        <p:spPr>
          <a:xfrm>
            <a:off x="1050125" y="2389575"/>
            <a:ext cx="6440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 : 05/10/2020, “name”: Joseph, “country”: US, “speciality”: traumatology},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23/09/2015, “name”: Katia, “country”: AR, “speciality”: ophthalmology},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09/06/2016, “name”: George, “country”: PO,”url”: www.georgepediatrics.com “speciality”: pediatrics},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17/08/2018, “name”: Linda, “speciality”: cardiology}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e89e82504_0_0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000">
                <a:solidFill>
                  <a:srgbClr val="2DC5FA"/>
                </a:solidFill>
              </a:rPr>
              <a:t>Relational databases saves disk space</a:t>
            </a:r>
            <a:endParaRPr b="1" sz="3000">
              <a:solidFill>
                <a:srgbClr val="2DC5FA"/>
              </a:solidFill>
            </a:endParaRPr>
          </a:p>
        </p:txBody>
      </p:sp>
      <p:sp>
        <p:nvSpPr>
          <p:cNvPr id="315" name="Google Shape;315;gce89e82504_0_0"/>
          <p:cNvSpPr txBox="1"/>
          <p:nvPr/>
        </p:nvSpPr>
        <p:spPr>
          <a:xfrm>
            <a:off x="831650" y="1421075"/>
            <a:ext cx="73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6565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ACID compliancy (Atomicity, Consistency, Isolation, Durability)</a:t>
            </a:r>
            <a:endParaRPr b="1" i="0" sz="1200" u="none" cap="none" strike="noStrike">
              <a:solidFill>
                <a:srgbClr val="6565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6565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Normalization rules</a:t>
            </a:r>
            <a:endParaRPr b="1" i="0" sz="1200" u="none" cap="none" strike="noStrike">
              <a:solidFill>
                <a:srgbClr val="6565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ce89e825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7750" y="1891050"/>
            <a:ext cx="5785488" cy="27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e89e82504_0_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900">
                <a:solidFill>
                  <a:srgbClr val="2DC5FA"/>
                </a:solidFill>
              </a:rPr>
              <a:t>What if you need a full table for reporting?</a:t>
            </a:r>
            <a:endParaRPr b="1" sz="2900">
              <a:solidFill>
                <a:srgbClr val="2DC5FA"/>
              </a:solidFill>
            </a:endParaRPr>
          </a:p>
        </p:txBody>
      </p:sp>
      <p:pic>
        <p:nvPicPr>
          <p:cNvPr id="322" name="Google Shape;322;gce89e8250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574" y="1421625"/>
            <a:ext cx="6962085" cy="31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e89e82504_0_15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DataBase model/Diagram (ERD)</a:t>
            </a:r>
            <a:endParaRPr b="1" sz="3200">
              <a:solidFill>
                <a:srgbClr val="2DC5FA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Entity Relationship 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28" name="Google Shape;328;gce89e82504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650" y="1355975"/>
            <a:ext cx="5136551" cy="31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